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257" r:id="rId3"/>
    <p:sldId id="259" r:id="rId5"/>
    <p:sldId id="260" r:id="rId6"/>
    <p:sldId id="261" r:id="rId7"/>
    <p:sldId id="264" r:id="rId8"/>
    <p:sldId id="265" r:id="rId9"/>
    <p:sldId id="266" r:id="rId10"/>
    <p:sldId id="267" r:id="rId11"/>
    <p:sldId id="286" r:id="rId12"/>
    <p:sldId id="268" r:id="rId13"/>
    <p:sldId id="269" r:id="rId14"/>
    <p:sldId id="276" r:id="rId15"/>
    <p:sldId id="272" r:id="rId16"/>
    <p:sldId id="273" r:id="rId17"/>
    <p:sldId id="275" r:id="rId18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wdp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Regular" panose="020B0200000000000000" charset="-122"/>
                <a:ea typeface="Source Han Sans CN Regular" panose="020B0200000000000000" charset="-122"/>
              </a:rPr>
              <a:t>点击图片，查看介绍视频</a:t>
            </a:r>
            <a:endParaRPr lang="zh-CN" altLang="en-US">
              <a:latin typeface="Source Han Sans CN Regular" panose="020B0200000000000000" charset="-122"/>
              <a:ea typeface="Source Han Sans CN Regular" panose="020B0200000000000000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sym typeface="+mn-ea"/>
              </a:rPr>
              <a:t>点击图片可跳转到作品页面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</a:endParaRPr>
          </a:p>
          <a:p>
            <a:endParaRPr lang="en-US">
              <a:latin typeface="Source Han Sans CN Normal" panose="020B0200000000000000" charset="-122"/>
              <a:ea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</a:rPr>
              <a:t>建议提前注册好账号，并提醒小朋友妥善保管好账号和密码，进行登陆和登出操作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以戏剧舞台来类比 </a:t>
            </a:r>
            <a:r>
              <a:rPr lang="en-US" altLang="zh-CN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Scratch </a:t>
            </a:r>
            <a:r>
              <a:rPr lang="zh-CN" altLang="en-US">
                <a:latin typeface="Source Han Sans CN Normal" panose="020B0200000000000000" charset="-122"/>
                <a:ea typeface="Source Han Sans CN Normal" panose="020B0200000000000000" charset="-122"/>
                <a:cs typeface="Source Han Sans CN Normal" panose="020B0200000000000000" charset="-122"/>
              </a:rPr>
              <a:t>界面</a:t>
            </a:r>
            <a:endParaRPr lang="zh-CN" altLang="en-US">
              <a:latin typeface="Source Han Sans CN Normal" panose="020B0200000000000000" charset="-122"/>
              <a:ea typeface="Source Han Sans CN Normal" panose="020B0200000000000000" charset="-122"/>
              <a:cs typeface="Source Han Sans CN Normal" panose="020B0200000000000000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hyperlink" Target="https://create.codelab.club/studios/66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hyperlink" Target="http://v.youku.com/v_show/id_XNzA3NjMyODYw.html?spm=a2h0k.8191407.0.0&amp;from=s1.8-1-1.2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create.codelab.club/projects/1050/" TargetMode="External"/><Relationship Id="rId4" Type="http://schemas.openxmlformats.org/officeDocument/2006/relationships/image" Target="../media/image3.png"/><Relationship Id="rId3" Type="http://schemas.openxmlformats.org/officeDocument/2006/relationships/hyperlink" Target="https://create.codelab.club/projects/1044/" TargetMode="External"/><Relationship Id="rId2" Type="http://schemas.openxmlformats.org/officeDocument/2006/relationships/image" Target="../media/image2.png"/><Relationship Id="rId1" Type="http://schemas.openxmlformats.org/officeDocument/2006/relationships/hyperlink" Target="https://create.codelab.club/projects/1045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创意计算</a:t>
            </a:r>
            <a:endParaRPr lang="zh-CN" altLang="en-US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  <a:sym typeface="+mn-ea"/>
              </a:rPr>
              <a:t>                                                          </a:t>
            </a:r>
            <a:r>
              <a:rPr lang="zh-CN" altLang="en-US" sz="32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编程准备</a:t>
            </a:r>
            <a:endParaRPr lang="zh-CN" altLang="en-US" sz="32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惊喜反思</a:t>
            </a:r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 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181735" y="2262505"/>
            <a:ext cx="4646295" cy="34461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在讲义里面完成以下内容：</a:t>
            </a:r>
            <a:endParaRPr lang="zh-CN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1.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你发现了什么？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2.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你想更多地了解什么？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</p:txBody>
      </p:sp>
      <p:pic>
        <p:nvPicPr>
          <p:cNvPr id="2" name="Picture 1" descr="designjournal.jpg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0847070" y="14605"/>
            <a:ext cx="1348105" cy="17513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工作室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181735" y="2262505"/>
            <a:ext cx="4646295" cy="47694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Scratch 工作室是在线管理 Scratch 项目的地方。可以把不同用户的作品添加到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Scratch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工作室，这样可以学习其他人的作品，进行交流。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请创建一个项目并且分享出来，然后把它添加到“</a:t>
            </a:r>
            <a:r>
              <a:rPr lang="en-US" altLang="zh-CN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hlinkClick r:id="rId1" action="ppaction://hlinkfile"/>
              </a:rPr>
              <a:t>Scratch </a:t>
            </a:r>
            <a:r>
              <a:rPr lang="zh-CN" alt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hlinkClick r:id="rId1" action="ppaction://hlinkfile"/>
              </a:rPr>
              <a:t>惊喜</a:t>
            </a:r>
            <a:r>
              <a:rPr lang="zh-CN" alt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”工作室</a:t>
            </a:r>
            <a:endParaRPr lang="zh-CN" alt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  <a:p>
            <a:endParaRPr lang="zh-CN" alt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  <a:p>
            <a:endParaRPr lang="zh-CN" alt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  <a:p>
            <a:endParaRPr lang="zh-CN" alt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5510" y="1762760"/>
            <a:ext cx="5175250" cy="38836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Scratch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工作室反思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181735" y="2262505"/>
            <a:ext cx="8051800" cy="36309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在讲义里面完成以下内容：</a:t>
            </a:r>
            <a:endParaRPr lang="zh-CN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1. </a:t>
            </a:r>
            <a:r>
              <a:rPr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Scratch 工作室是用来做什么的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？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2. </a:t>
            </a:r>
            <a:r>
              <a:rPr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在其他人的项目中，你发现了什么</a:t>
            </a:r>
            <a:r>
              <a:rPr 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有启发性</a:t>
            </a:r>
            <a:r>
              <a:rPr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或有趣的事情？</a:t>
            </a:r>
            <a:endParaRPr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>
              <a:lnSpc>
                <a:spcPct val="130000"/>
              </a:lnSpc>
              <a:buFont typeface="Wingdings" panose="05000000000000000000" pitchFamily="2" charset="2"/>
              <a:buNone/>
            </a:pPr>
            <a:endParaRPr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>
              <a:lnSpc>
                <a:spcPct val="130000"/>
              </a:lnSpc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3. </a:t>
            </a:r>
            <a:r>
              <a:rPr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什么是“好的”反馈？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2989580" y="3199130"/>
            <a:ext cx="62122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我们今天学到了什么？</a:t>
            </a:r>
            <a:endParaRPr lang="zh-CN" altLang="en-US" sz="28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2568575" y="3168015"/>
            <a:ext cx="70554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你有什么问题或者想给大家分享的想法吗？</a:t>
            </a:r>
            <a:endParaRPr lang="zh-CN" altLang="en-US" sz="28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445260" y="2367915"/>
            <a:ext cx="46462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请制作个性化的设计日志，比如给封面添加图案和文字。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97295" y="527050"/>
            <a:ext cx="5003800" cy="603250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843915" y="889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课后拓展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68400" y="2739073"/>
            <a:ext cx="9144000" cy="1655762"/>
          </a:xfrm>
        </p:spPr>
        <p:txBody>
          <a:bodyPr>
            <a:noAutofit/>
          </a:bodyPr>
          <a:p>
            <a:pPr algn="ctr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你会用电脑做什么呢？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介绍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68400" y="2267268"/>
            <a:ext cx="9144000" cy="1655762"/>
          </a:xfrm>
        </p:spPr>
        <p:txBody>
          <a:bodyPr>
            <a:noAutofit/>
          </a:bodyPr>
          <a:p>
            <a:pPr algn="l"/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Scratch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是什么？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介绍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3" name="Picture 2" descr="scratch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595" y="2827020"/>
            <a:ext cx="7496175" cy="26955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用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Scratch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可以做什么？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介绍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2315845" y="5179695"/>
            <a:ext cx="19278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[dòng huà]</a:t>
            </a:r>
            <a:endParaRPr 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r>
              <a:rPr lang="zh-CN" alt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     动     画</a:t>
            </a:r>
            <a:r>
              <a:rPr 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  </a:t>
            </a:r>
            <a:endParaRPr 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en-US" sz="2000"/>
          </a:p>
        </p:txBody>
      </p:sp>
      <p:sp>
        <p:nvSpPr>
          <p:cNvPr id="12" name="Text Box 11"/>
          <p:cNvSpPr txBox="1"/>
          <p:nvPr/>
        </p:nvSpPr>
        <p:spPr>
          <a:xfrm>
            <a:off x="5452745" y="5179695"/>
            <a:ext cx="12852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[yīn yuè]</a:t>
            </a:r>
            <a:endParaRPr 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r>
              <a:rPr lang="zh-CN" alt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  音    乐 </a:t>
            </a:r>
            <a:endParaRPr 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en-US" sz="2000"/>
          </a:p>
        </p:txBody>
      </p:sp>
      <p:sp>
        <p:nvSpPr>
          <p:cNvPr id="15" name="Text Box 14"/>
          <p:cNvSpPr txBox="1"/>
          <p:nvPr/>
        </p:nvSpPr>
        <p:spPr>
          <a:xfrm>
            <a:off x="8211820" y="5180330"/>
            <a:ext cx="16706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[yóu xì]</a:t>
            </a:r>
            <a:endParaRPr 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ctr"/>
            <a:r>
              <a:rPr lang="zh-CN" alt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  游   戏</a:t>
            </a:r>
            <a:endParaRPr lang="en-US" sz="2000"/>
          </a:p>
        </p:txBody>
      </p:sp>
      <p:pic>
        <p:nvPicPr>
          <p:cNvPr id="2" name="Picture 1" descr="1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660" y="2896235"/>
            <a:ext cx="2831465" cy="2124075"/>
          </a:xfrm>
          <a:prstGeom prst="roundRect">
            <a:avLst/>
          </a:prstGeom>
        </p:spPr>
      </p:pic>
      <p:pic>
        <p:nvPicPr>
          <p:cNvPr id="9" name="Picture 8" descr="2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2896235"/>
            <a:ext cx="2802890" cy="2102485"/>
          </a:xfrm>
          <a:prstGeom prst="roundRect">
            <a:avLst/>
          </a:prstGeom>
        </p:spPr>
      </p:pic>
      <p:pic>
        <p:nvPicPr>
          <p:cNvPr id="14" name="Picture 13" descr="3">
            <a:hlinkClick r:id="rId5" action="ppaction://hlinkfile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0965" y="2896235"/>
            <a:ext cx="2832100" cy="2124075"/>
          </a:xfrm>
          <a:prstGeom prst="round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5" grpId="0"/>
      <p:bldP spid="11" grpId="1"/>
      <p:bldP spid="11" grpId="2"/>
      <p:bldP spid="11" grpId="3"/>
      <p:bldP spid="12" grpId="1"/>
      <p:bldP spid="15" grpId="1"/>
      <p:bldP spid="11" grpId="4"/>
      <p:bldP spid="12" grpId="2"/>
      <p:bldP spid="15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创建 </a:t>
            </a:r>
            <a:r>
              <a:rPr 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账户</a:t>
            </a:r>
            <a:r>
              <a:rPr 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 </a:t>
            </a:r>
            <a:endParaRPr lang="en-US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9443085" y="7620"/>
            <a:ext cx="2995930" cy="1981200"/>
            <a:chOff x="3204578" y="588144"/>
            <a:chExt cx="4443820" cy="3096364"/>
          </a:xfrm>
        </p:grpSpPr>
        <p:pic>
          <p:nvPicPr>
            <p:cNvPr id="29" name="Picture 28" descr="Screen Shot 2014-06-13 at 12.02.52 PM.png"/>
            <p:cNvPicPr>
              <a:picLocks noChangeAspect="1"/>
            </p:cNvPicPr>
            <p:nvPr/>
          </p:nvPicPr>
          <p:blipFill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4188" b="95550" l="3901" r="97518">
                          <a14:foregroundMark x1="93617" y1="43194" x2="47872" y2="43717"/>
                          <a14:foregroundMark x1="92908" y1="32461" x2="74291" y2="32461"/>
                          <a14:foregroundMark x1="71631" y1="54712" x2="71631" y2="54712"/>
                          <a14:foregroundMark x1="61170" y1="54974" x2="61170" y2="54974"/>
                          <a14:foregroundMark x1="93972" y1="31152" x2="93972" y2="31152"/>
                          <a14:foregroundMark x1="93972" y1="44241" x2="93972" y2="44241"/>
                          <a14:foregroundMark x1="39894" y1="58115" x2="39894" y2="58115"/>
                          <a14:foregroundMark x1="30496" y1="57853" x2="30496" y2="57853"/>
                          <a14:foregroundMark x1="28191" y1="61518" x2="28191" y2="615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903"/>
            <a:stretch>
              <a:fillRect/>
            </a:stretch>
          </p:blipFill>
          <p:spPr>
            <a:xfrm>
              <a:off x="4660671" y="755849"/>
              <a:ext cx="2987727" cy="2928659"/>
            </a:xfrm>
            <a:prstGeom prst="rect">
              <a:avLst/>
            </a:prstGeom>
          </p:spPr>
        </p:pic>
        <p:pic>
          <p:nvPicPr>
            <p:cNvPr id="28" name="Picture 27" descr="Screen Shot 2014-06-13 at 12.00.41 PM.png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33" b="98624" l="9804" r="96569">
                          <a14:foregroundMark x1="50490" y1="66514" x2="50490" y2="66514"/>
                          <a14:foregroundMark x1="50490" y1="68578" x2="50490" y2="68578"/>
                          <a14:foregroundMark x1="53431" y1="64450" x2="53431" y2="64450"/>
                          <a14:foregroundMark x1="52206" y1="62156" x2="52206" y2="62156"/>
                          <a14:foregroundMark x1="49755" y1="61468" x2="49755" y2="61468"/>
                          <a14:foregroundMark x1="46324" y1="62615" x2="46324" y2="62615"/>
                          <a14:foregroundMark x1="68873" y1="61697" x2="68873" y2="61697"/>
                          <a14:foregroundMark x1="70343" y1="61468" x2="70343" y2="61468"/>
                          <a14:foregroundMark x1="67892" y1="63991" x2="67892" y2="63991"/>
                          <a14:foregroundMark x1="69363" y1="67661" x2="69363" y2="6766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4578" y="588144"/>
              <a:ext cx="2699408" cy="2884661"/>
            </a:xfrm>
            <a:prstGeom prst="rect">
              <a:avLst/>
            </a:prstGeom>
          </p:spPr>
        </p:pic>
      </p:grpSp>
      <p:sp>
        <p:nvSpPr>
          <p:cNvPr id="3" name="Text Box 2"/>
          <p:cNvSpPr txBox="1"/>
          <p:nvPr/>
        </p:nvSpPr>
        <p:spPr>
          <a:xfrm>
            <a:off x="1080770" y="1986280"/>
            <a:ext cx="62083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想开始 </a:t>
            </a:r>
            <a:r>
              <a:rPr lang="en-US" altLang="zh-CN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编程吗？我们先来创建一个 </a:t>
            </a:r>
            <a:r>
              <a:rPr lang="en-US" altLang="zh-CN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200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账户</a:t>
            </a:r>
            <a:endParaRPr lang="zh-CN" altLang="en-US" sz="200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1875" y="1915795"/>
            <a:ext cx="3263900" cy="4787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8575" y="3001010"/>
            <a:ext cx="5387340" cy="26181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设计日志</a:t>
            </a:r>
            <a:r>
              <a:rPr 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 </a:t>
            </a:r>
            <a:endParaRPr lang="en-US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445260" y="2367915"/>
            <a:ext cx="4646295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设计日志是用来记录想法，分享个人</a:t>
            </a:r>
            <a:r>
              <a:rPr lang="zh-CN" altLang="en-US" sz="2000" dirty="0" smtClean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心得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的。类似个人日志或日记。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在整个项目制作过程中要及时更新</a:t>
            </a:r>
            <a:r>
              <a:rPr lang="zh-CN" altLang="en-US" sz="2000" dirty="0" smtClean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日志，也可以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记录项目想法、灵感来源，草图、疑问、困惑、成就等等</a:t>
            </a:r>
            <a:r>
              <a:rPr lang="zh-CN" altLang="en-US" sz="2000" dirty="0" smtClean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。</a:t>
            </a:r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</p:txBody>
      </p:sp>
      <p:pic>
        <p:nvPicPr>
          <p:cNvPr id="2" name="Picture 1" descr="designjournal.jpg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6677660" y="988695"/>
            <a:ext cx="3940810" cy="51193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第一篇设计日志</a:t>
            </a:r>
            <a:r>
              <a:rPr 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 </a:t>
            </a:r>
            <a:endParaRPr lang="en-US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080770" y="1986280"/>
            <a:ext cx="693674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1.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你会如何向朋友介绍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Scratch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？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2. </a:t>
            </a:r>
            <a:r>
              <a:rPr lang="zh-CN" altLang="en-US" sz="2000" dirty="0" smtClean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用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文字或草图绘制出你想创作的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3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个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Scratch </a:t>
            </a:r>
            <a:r>
              <a:rPr lang="zh-CN" altLang="en-US" sz="2000" dirty="0" smtClean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项目。</a:t>
            </a:r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 smtClean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</p:txBody>
      </p:sp>
      <p:pic>
        <p:nvPicPr>
          <p:cNvPr id="2" name="Picture 1" descr="designjournal.jpg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0847070" y="14605"/>
            <a:ext cx="1348105" cy="17513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惊喜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110615" y="1823720"/>
            <a:ext cx="46462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Scratch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编程界面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</p:txBody>
      </p:sp>
      <p:pic>
        <p:nvPicPr>
          <p:cNvPr id="2" name="Picture 1" descr="Unit2performingscripts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045" y="1823720"/>
            <a:ext cx="3348355" cy="4333875"/>
          </a:xfrm>
          <a:prstGeom prst="rect">
            <a:avLst/>
          </a:prstGeom>
        </p:spPr>
      </p:pic>
      <p:pic>
        <p:nvPicPr>
          <p:cNvPr id="7" name="Picture 6" descr="Scratch 界面介绍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735" y="2599690"/>
            <a:ext cx="6179820" cy="29914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>
          <a:xfrm>
            <a:off x="1181735" y="1977708"/>
            <a:ext cx="9144000" cy="1655762"/>
          </a:xfrm>
        </p:spPr>
        <p:txBody>
          <a:bodyPr>
            <a:noAutofit/>
          </a:bodyPr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8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1600">
              <a:latin typeface="Source Han Sans CN" panose="020B0200000000000000" charset="-122"/>
              <a:ea typeface="Source Han Sans CN" panose="020B0200000000000000" charset="-122"/>
            </a:endParaRPr>
          </a:p>
          <a:p>
            <a:pPr algn="l"/>
            <a:endParaRPr lang="zh-CN" altLang="en-US" sz="2100" dirty="0"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pPr algn="l"/>
            <a:endParaRPr lang="zh-CN" altLang="en-US" sz="2100"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16915" y="762635"/>
            <a:ext cx="8516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Scratch </a:t>
            </a:r>
            <a:r>
              <a:rPr lang="zh-CN" altLang="en-US" sz="3600" b="1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</a:rPr>
              <a:t>惊喜</a:t>
            </a:r>
            <a:endParaRPr lang="zh-CN" altLang="en-US" sz="3600" b="1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181735" y="2262505"/>
            <a:ext cx="4646295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10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分钟来探索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Scratch 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的编程界面，看你能让猫咪做成什么令人惊喜的事情。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探索旅程开始！点击 Scratch 界面上的不同区域，观察有何反应。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sym typeface="+mn-ea"/>
            </a:endParaRPr>
          </a:p>
          <a:p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了解不同模块的功能！把模块拖放到编程区。点击模块了解他们的功能</a:t>
            </a:r>
            <a:r>
              <a:rPr lang="zh-CN" altLang="en-US" sz="2000" dirty="0" smtClean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，或者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Source Han Sans CN" panose="020B0200000000000000" charset="-122"/>
                <a:ea typeface="Source Han Sans CN" panose="020B0200000000000000" charset="-122"/>
                <a:sym typeface="+mn-ea"/>
              </a:rPr>
              <a:t>尝试把模块连接在一起。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  <a:p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Source Han Sans CN" panose="020B0200000000000000" charset="-122"/>
              <a:ea typeface="Source Han Sans CN" panose="020B0200000000000000" charset="-122"/>
              <a:cs typeface="Futura Condensed"/>
              <a:sym typeface="+mn-ea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64275" y="339725"/>
            <a:ext cx="4900295" cy="286639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275" y="3411855"/>
            <a:ext cx="4900295" cy="31032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862</Words>
  <Application>WPS Writer</Application>
  <PresentationFormat>Widescreen</PresentationFormat>
  <Paragraphs>191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1" baseType="lpstr">
      <vt:lpstr>Arial</vt:lpstr>
      <vt:lpstr>SimSun</vt:lpstr>
      <vt:lpstr>Wingdings</vt:lpstr>
      <vt:lpstr>Source Han Sans CN</vt:lpstr>
      <vt:lpstr>Source Han Sans CN Regular</vt:lpstr>
      <vt:lpstr>Source Han Sans CN Normal</vt:lpstr>
      <vt:lpstr>Futura Condensed</vt:lpstr>
      <vt:lpstr>Thonburi</vt:lpstr>
      <vt:lpstr>Calibri</vt:lpstr>
      <vt:lpstr>Helvetica Neue</vt:lpstr>
      <vt:lpstr>微软雅黑</vt:lpstr>
      <vt:lpstr>汉仪旗黑</vt:lpstr>
      <vt:lpstr>Arial Unicode MS</vt:lpstr>
      <vt:lpstr>Calibri Light</vt:lpstr>
      <vt:lpstr>宋体-简</vt:lpstr>
      <vt:lpstr>Office Theme</vt:lpstr>
      <vt:lpstr>创意计算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hello_mac</dc:creator>
  <cp:lastModifiedBy>hello_mac</cp:lastModifiedBy>
  <cp:revision>51</cp:revision>
  <dcterms:created xsi:type="dcterms:W3CDTF">2020-10-15T02:51:33Z</dcterms:created>
  <dcterms:modified xsi:type="dcterms:W3CDTF">2020-10-15T02:51:33Z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1033-2.7.0.4476</vt:lpwstr>
  </property>
</Properties>
</file>

<file path=docProps/thumbnail.jpeg>
</file>